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6" r:id="rId1"/>
  </p:sldMasterIdLst>
  <p:notesMasterIdLst>
    <p:notesMasterId r:id="rId12"/>
  </p:notesMasterIdLst>
  <p:sldIdLst>
    <p:sldId id="279" r:id="rId2"/>
    <p:sldId id="280" r:id="rId3"/>
    <p:sldId id="281" r:id="rId4"/>
    <p:sldId id="289" r:id="rId5"/>
    <p:sldId id="283" r:id="rId6"/>
    <p:sldId id="290" r:id="rId7"/>
    <p:sldId id="292" r:id="rId8"/>
    <p:sldId id="296" r:id="rId9"/>
    <p:sldId id="294" r:id="rId10"/>
    <p:sldId id="295" r:id="rId11"/>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E7"/>
    <a:srgbClr val="2F2C46"/>
    <a:srgbClr val="AAB3FA"/>
    <a:srgbClr val="3D8AFF"/>
    <a:srgbClr val="C1BCF3"/>
    <a:srgbClr val="1E0756"/>
    <a:srgbClr val="0657B2"/>
    <a:srgbClr val="EEEAFA"/>
    <a:srgbClr val="1F1E32"/>
    <a:srgbClr val="F4B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78"/>
    <p:restoredTop sz="80541" autoAdjust="0"/>
  </p:normalViewPr>
  <p:slideViewPr>
    <p:cSldViewPr snapToGrid="0">
      <p:cViewPr varScale="1">
        <p:scale>
          <a:sx n="41" d="100"/>
          <a:sy n="41" d="100"/>
        </p:scale>
        <p:origin x="1614" y="270"/>
      </p:cViewPr>
      <p:guideLst>
        <p:guide orient="horz" pos="4320"/>
        <p:guide pos="768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dirty="0"/>
              <a:t>MCP is being adopted broadly across the industry, including OpenAI, Google, Amazon, Hugging Face, and many other industry leaders. LLM uses trained information that happened in the past </a:t>
            </a:r>
          </a:p>
        </p:txBody>
      </p:sp>
    </p:spTree>
    <p:extLst>
      <p:ext uri="{BB962C8B-B14F-4D97-AF65-F5344CB8AC3E}">
        <p14:creationId xmlns:p14="http://schemas.microsoft.com/office/powerpoint/2010/main" val="271502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dirty="0"/>
              <a:t>MCP servers shouldn’t see things it shouldn’t see. All actions need to </a:t>
            </a:r>
            <a:r>
              <a:rPr lang="en-US"/>
              <a:t>be consented by the user. </a:t>
            </a:r>
          </a:p>
        </p:txBody>
      </p:sp>
    </p:spTree>
    <p:extLst>
      <p:ext uri="{BB962C8B-B14F-4D97-AF65-F5344CB8AC3E}">
        <p14:creationId xmlns:p14="http://schemas.microsoft.com/office/powerpoint/2010/main" val="253751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DFFEA-5E88-C887-5CC7-D8FA7BDF3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E6329-4510-BB71-5F99-0EAE270A5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EF9A9-2992-FCCE-A51E-1C90BF4CB336}"/>
              </a:ext>
            </a:extLst>
          </p:cNvPr>
          <p:cNvSpPr>
            <a:spLocks noGrp="1"/>
          </p:cNvSpPr>
          <p:nvPr>
            <p:ph type="body" idx="1"/>
          </p:nvPr>
        </p:nvSpPr>
        <p:spPr/>
        <p:txBody>
          <a:bodyPr/>
          <a:lstStyle/>
          <a:p>
            <a:r>
              <a:rPr lang="en-US"/>
              <a:t>One of the key technologies we are building on with Agent Framework is Model Context Protocol, or MCP. MCP is a relatively new protocol, less than one year old still, that was originally created by Anthropic and is now being developed in an open collaboration of industry partners. The goal of MCP is to provide a standard mechanism to provide AI models with tools and resources, to extend their knowledge and capabilities to enable new and more powerful agentic applications.</a:t>
            </a:r>
            <a:br>
              <a:rPr lang="en-US"/>
            </a:br>
            <a:endParaRPr lang="en-US"/>
          </a:p>
          <a:p>
            <a:r>
              <a:rPr lang="en-US"/>
              <a:t>MCP has already gained wide acceptance in the industry, with major players like AWS, Google, and OpenAI all announcing support for MCP.</a:t>
            </a:r>
            <a:br>
              <a:rPr lang="en-US"/>
            </a:br>
            <a:endParaRPr lang="en-US"/>
          </a:p>
          <a:p>
            <a:r>
              <a:rPr lang="en-US"/>
              <a:t>And Microsoft is embracing MCP beyond Agent Framework. We have built MCP support into our development tools like Visual Studio and VS Code, and have developed MCP servers to plug into these systems such as the Microsoft Docs MCP server, the Azure MCP server, and the Playwright MCP server. GitHub also has an MCP server -- currently one of the most popular MCP servers. MCP support is also integrated directly into Windows to allow AI applications to connect with native Windows apps. And Azure API Management has new features to expose and govern MCP servers and control authentication, authorization, and monitoring.</a:t>
            </a:r>
          </a:p>
          <a:p>
            <a:endParaRPr lang="en-US"/>
          </a:p>
        </p:txBody>
      </p:sp>
      <p:sp>
        <p:nvSpPr>
          <p:cNvPr id="4" name="Slide Number Placeholder 3">
            <a:extLst>
              <a:ext uri="{FF2B5EF4-FFF2-40B4-BE49-F238E27FC236}">
                <a16:creationId xmlns:a16="http://schemas.microsoft.com/office/drawing/2014/main" id="{5739C3CC-7156-D07D-8286-8D3FA4BD05A4}"/>
              </a:ext>
            </a:extLst>
          </p:cNvPr>
          <p:cNvSpPr>
            <a:spLocks noGrp="1"/>
          </p:cNvSpPr>
          <p:nvPr>
            <p:ph type="sldNum" sz="quarter" idx="5"/>
          </p:nvPr>
        </p:nvSpPr>
        <p:spPr/>
        <p:txBody>
          <a:bodyPr/>
          <a:lstStyle/>
          <a:p>
            <a:fld id="{52AC31A8-61D8-804C-AF82-1518A6CAEE2A}" type="slidenum">
              <a:rPr lang="en-US" smtClean="0"/>
              <a:t>4</a:t>
            </a:fld>
            <a:endParaRPr lang="en-US"/>
          </a:p>
        </p:txBody>
      </p:sp>
    </p:spTree>
    <p:extLst>
      <p:ext uri="{BB962C8B-B14F-4D97-AF65-F5344CB8AC3E}">
        <p14:creationId xmlns:p14="http://schemas.microsoft.com/office/powerpoint/2010/main" val="312142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r>
              <a:rPr lang="en-US"/>
              <a:t>Used by Copilot Studio, Visual Studio, Azure MCP Server, Microsoft Learn MCP Server, the Windows MCP server, and even more are in development.</a:t>
            </a:r>
          </a:p>
        </p:txBody>
      </p:sp>
    </p:spTree>
    <p:extLst>
      <p:ext uri="{BB962C8B-B14F-4D97-AF65-F5344CB8AC3E}">
        <p14:creationId xmlns:p14="http://schemas.microsoft.com/office/powerpoint/2010/main" val="15025337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mj-lt"/>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AC871-493A-2440-10E7-3D5FC4E85E50}"/>
              </a:ext>
            </a:extLst>
          </p:cNvPr>
          <p:cNvSpPr>
            <a:spLocks noGrp="1"/>
          </p:cNvSpPr>
          <p:nvPr>
            <p:ph type="title"/>
          </p:nvPr>
        </p:nvSpPr>
        <p:spPr>
          <a:xfrm>
            <a:off x="1676619" y="730251"/>
            <a:ext cx="21033938" cy="183404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E5DBE63-AFF7-E2C4-1306-F5A5A3FC1A75}"/>
              </a:ext>
            </a:extLst>
          </p:cNvPr>
          <p:cNvSpPr>
            <a:spLocks noGrp="1"/>
          </p:cNvSpPr>
          <p:nvPr>
            <p:ph idx="1"/>
          </p:nvPr>
        </p:nvSpPr>
        <p:spPr>
          <a:xfrm>
            <a:off x="1676619" y="2902226"/>
            <a:ext cx="21033938" cy="945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CA22D-FBF9-C78E-1996-B07DD9740791}"/>
              </a:ext>
            </a:extLst>
          </p:cNvPr>
          <p:cNvSpPr>
            <a:spLocks noGrp="1"/>
          </p:cNvSpPr>
          <p:nvPr>
            <p:ph type="dt" sz="half" idx="10"/>
          </p:nvPr>
        </p:nvSpPr>
        <p:spPr/>
        <p:txBody>
          <a:bodyPr/>
          <a:lstStyle/>
          <a:p>
            <a:fld id="{927EA6A9-ACC0-AA4B-8968-015D50275434}" type="datetimeFigureOut">
              <a:rPr lang="en-US" smtClean="0"/>
              <a:t>1/7/2026</a:t>
            </a:fld>
            <a:endParaRPr lang="en-US"/>
          </a:p>
        </p:txBody>
      </p:sp>
      <p:sp>
        <p:nvSpPr>
          <p:cNvPr id="5" name="Footer Placeholder 4">
            <a:extLst>
              <a:ext uri="{FF2B5EF4-FFF2-40B4-BE49-F238E27FC236}">
                <a16:creationId xmlns:a16="http://schemas.microsoft.com/office/drawing/2014/main" id="{74388B2D-27B7-66DB-7A9C-6A4EF568B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E3791-5E76-10E4-DB63-7A82DBFD2934}"/>
              </a:ext>
            </a:extLst>
          </p:cNvPr>
          <p:cNvSpPr>
            <a:spLocks noGrp="1"/>
          </p:cNvSpPr>
          <p:nvPr>
            <p:ph type="sldNum" sz="quarter" idx="12"/>
          </p:nvPr>
        </p:nvSpPr>
        <p:spPr/>
        <p:txBody>
          <a:bodyPr/>
          <a:lstStyle/>
          <a:p>
            <a:fld id="{C5E05D31-6FC4-B347-BDAB-236FC713936F}" type="slidenum">
              <a:rPr lang="en-US" smtClean="0"/>
              <a:t>‹#›</a:t>
            </a:fld>
            <a:endParaRPr lang="en-US"/>
          </a:p>
        </p:txBody>
      </p:sp>
    </p:spTree>
    <p:extLst>
      <p:ext uri="{BB962C8B-B14F-4D97-AF65-F5344CB8AC3E}">
        <p14:creationId xmlns:p14="http://schemas.microsoft.com/office/powerpoint/2010/main" val="347766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 sentence - 3">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1173633" y="844057"/>
            <a:ext cx="22039909" cy="1231106"/>
          </a:xfrm>
        </p:spPr>
        <p:txBody>
          <a:bodyPr/>
          <a:lstStyle>
            <a:lvl1pPr algn="ctr">
              <a:defRPr>
                <a:solidFill>
                  <a:schemeClr val="bg1"/>
                </a:solidFill>
              </a:defRPr>
            </a:lvl1pPr>
          </a:lstStyle>
          <a:p>
            <a:r>
              <a:rPr lang="en-US"/>
              <a:t>Lorem ipsum dolor sit </a:t>
            </a:r>
            <a:r>
              <a:rPr lang="en-US" err="1"/>
              <a:t>amet</a:t>
            </a:r>
            <a:endParaRPr lang="en-US"/>
          </a:p>
        </p:txBody>
      </p:sp>
    </p:spTree>
    <p:extLst>
      <p:ext uri="{BB962C8B-B14F-4D97-AF65-F5344CB8AC3E}">
        <p14:creationId xmlns:p14="http://schemas.microsoft.com/office/powerpoint/2010/main" val="2940447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5149D-A1B8-B2D3-E953-FB60BFD09FD3}"/>
              </a:ext>
            </a:extLst>
          </p:cNvPr>
          <p:cNvSpPr>
            <a:spLocks noGrp="1"/>
          </p:cNvSpPr>
          <p:nvPr>
            <p:ph type="title"/>
          </p:nvPr>
        </p:nvSpPr>
        <p:spPr>
          <a:xfrm>
            <a:off x="1676400" y="730250"/>
            <a:ext cx="21034375" cy="265112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02972-5B2C-F932-B3DB-C2BACEB77D9A}"/>
              </a:ext>
            </a:extLst>
          </p:cNvPr>
          <p:cNvSpPr>
            <a:spLocks noGrp="1"/>
          </p:cNvSpPr>
          <p:nvPr>
            <p:ph type="body" idx="1"/>
          </p:nvPr>
        </p:nvSpPr>
        <p:spPr>
          <a:xfrm>
            <a:off x="1676400" y="3651250"/>
            <a:ext cx="21034375"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8" r:id="rId1"/>
    <p:sldLayoutId id="2147483695" r:id="rId2"/>
    <p:sldLayoutId id="2147483699" r:id="rId3"/>
    <p:sldLayoutId id="2147483712" r:id="rId4"/>
    <p:sldLayoutId id="2147483714" r:id="rId5"/>
  </p:sldLayoutIdLst>
  <p:hf sldNum="0" hdr="0" ftr="0" dt="0"/>
  <p:txStyles>
    <p:titleStyle>
      <a:lvl1pPr algn="l" defTabSz="914400" rtl="0" eaLnBrk="1" latinLnBrk="0" hangingPunct="1">
        <a:spcBef>
          <a:spcPct val="0"/>
        </a:spcBef>
        <a:buNone/>
        <a:defRPr sz="6000" b="1"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40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odelcontextprotocol.io/specification/2025-06-18"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hyperlink" Target="https://aka.ms/mcp-cs-sdk"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odelcontextprotocol/modelcontextprotocol/pull/797" TargetMode="External"/><Relationship Id="rId2" Type="http://schemas.openxmlformats.org/officeDocument/2006/relationships/hyperlink" Target="https://openid.net/specs/openid-connect-discovery-1_0.html" TargetMode="External"/><Relationship Id="rId1" Type="http://schemas.openxmlformats.org/officeDocument/2006/relationships/slideLayout" Target="../slideLayouts/slideLayout4.xml"/><Relationship Id="rId6" Type="http://schemas.openxmlformats.org/officeDocument/2006/relationships/hyperlink" Target="https://github.com/modelcontextprotocol/modelcontextprotocol/pull/1603" TargetMode="External"/><Relationship Id="rId5" Type="http://schemas.openxmlformats.org/officeDocument/2006/relationships/hyperlink" Target="https://github.com/modelcontextprotocol/modelcontextprotocol/pull/835" TargetMode="External"/><Relationship Id="rId4" Type="http://schemas.openxmlformats.org/officeDocument/2006/relationships/hyperlink" Target="https://github.com/modelcontextprotocol/modelcontextprotocol/issues/97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E02C4E-52DB-A8D9-2B02-F3FC7B36A19B}"/>
              </a:ext>
            </a:extLst>
          </p:cNvPr>
          <p:cNvSpPr>
            <a:spLocks noGrp="1"/>
          </p:cNvSpPr>
          <p:nvPr>
            <p:ph type="title" idx="4294967295"/>
          </p:nvPr>
        </p:nvSpPr>
        <p:spPr>
          <a:xfrm>
            <a:off x="1087438" y="1041400"/>
            <a:ext cx="18706633" cy="39766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spcBef>
                <a:spcPts val="0"/>
              </a:spcBef>
              <a:spcAft>
                <a:spcPts val="0"/>
              </a:spcAft>
              <a:buClrTx/>
              <a:buSzTx/>
              <a:buFont typeface="Arial" pitchFamily="34" charset="0"/>
              <a:buNone/>
              <a:tabLst/>
              <a:defRPr/>
            </a:pPr>
            <a:r>
              <a:rPr kumimoji="0" lang="en-US" sz="15000" b="0" i="0" u="none" strike="noStrike" kern="0" cap="none" spc="-750" normalizeH="0" baseline="0" noProof="0">
                <a:ln>
                  <a:noFill/>
                </a:ln>
                <a:solidFill>
                  <a:schemeClr val="bg1"/>
                </a:solidFill>
                <a:effectLst/>
                <a:uLnTx/>
                <a:uFillTx/>
                <a:latin typeface="+mj-lt"/>
                <a:ea typeface="Poppins" pitchFamily="2" charset="77"/>
                <a:cs typeface="Poppins" pitchFamily="2" charset="77"/>
              </a:rPr>
              <a:t>Model Context Protocol for  .NET developers</a:t>
            </a:r>
          </a:p>
        </p:txBody>
      </p:sp>
      <p:sp>
        <p:nvSpPr>
          <p:cNvPr id="3" name="Text Placeholder 2">
            <a:extLst>
              <a:ext uri="{FF2B5EF4-FFF2-40B4-BE49-F238E27FC236}">
                <a16:creationId xmlns:a16="http://schemas.microsoft.com/office/drawing/2014/main" id="{1AF191DC-067A-7DB9-2CDA-706348BEAAEF}"/>
              </a:ext>
            </a:extLst>
          </p:cNvPr>
          <p:cNvSpPr>
            <a:spLocks noGrp="1"/>
          </p:cNvSpPr>
          <p:nvPr>
            <p:ph type="body" sz="quarter" idx="11"/>
          </p:nvPr>
        </p:nvSpPr>
        <p:spPr>
          <a:xfrm>
            <a:off x="1088058" y="7145078"/>
            <a:ext cx="11658600" cy="4444410"/>
          </a:xfrm>
        </p:spPr>
        <p:txBody>
          <a:bodyPr>
            <a:normAutofit/>
          </a:bodyPr>
          <a:lstStyle/>
          <a:p>
            <a:pPr>
              <a:lnSpc>
                <a:spcPct val="120000"/>
              </a:lnSpc>
            </a:pPr>
            <a:r>
              <a:rPr lang="en-US" sz="7200"/>
              <a:t>Mike Kistler, PM MCP C# SDK</a:t>
            </a:r>
          </a:p>
          <a:p>
            <a:pPr>
              <a:lnSpc>
                <a:spcPct val="120000"/>
              </a:lnSpc>
            </a:pPr>
            <a:r>
              <a:rPr lang="en-US" sz="7200"/>
              <a:t>Allie Barry, PM Visual Studio</a:t>
            </a:r>
          </a:p>
        </p:txBody>
      </p:sp>
    </p:spTree>
    <p:extLst>
      <p:ext uri="{BB962C8B-B14F-4D97-AF65-F5344CB8AC3E}">
        <p14:creationId xmlns:p14="http://schemas.microsoft.com/office/powerpoint/2010/main" val="23897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306CE-4E7D-4784-F8E1-27C2F99D8087}"/>
              </a:ext>
            </a:extLst>
          </p:cNvPr>
          <p:cNvSpPr>
            <a:spLocks noGrp="1"/>
          </p:cNvSpPr>
          <p:nvPr>
            <p:ph type="title" idx="4294967295"/>
          </p:nvPr>
        </p:nvSpPr>
        <p:spPr>
          <a:xfrm>
            <a:off x="6330950" y="4306888"/>
            <a:ext cx="11674475" cy="5102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000" b="0" i="0" u="none" strike="noStrike" kern="0" cap="none" spc="-120" normalizeH="0" baseline="0" noProof="0">
                <a:ln>
                  <a:noFill/>
                </a:ln>
                <a:solidFill>
                  <a:schemeClr val="bg1"/>
                </a:solidFill>
                <a:effectLst/>
                <a:uLnTx/>
                <a:uFillTx/>
                <a:latin typeface="Poppins" pitchFamily="2" charset="77"/>
                <a:ea typeface="Poppins" pitchFamily="2" charset="77"/>
                <a:cs typeface="Poppins" pitchFamily="2" charset="77"/>
              </a:rPr>
              <a:t>Thank You !!</a:t>
            </a:r>
          </a:p>
        </p:txBody>
      </p:sp>
    </p:spTree>
    <p:extLst>
      <p:ext uri="{BB962C8B-B14F-4D97-AF65-F5344CB8AC3E}">
        <p14:creationId xmlns:p14="http://schemas.microsoft.com/office/powerpoint/2010/main" val="269141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C480-2F2D-86CB-DF57-9FD097BD8221}"/>
              </a:ext>
            </a:extLst>
          </p:cNvPr>
          <p:cNvSpPr>
            <a:spLocks noGrp="1"/>
          </p:cNvSpPr>
          <p:nvPr>
            <p:ph type="title"/>
          </p:nvPr>
        </p:nvSpPr>
        <p:spPr/>
        <p:txBody>
          <a:bodyPr/>
          <a:lstStyle/>
          <a:p>
            <a:r>
              <a:rPr lang="en-US"/>
              <a:t>What is Model Context Protocol (MCP)</a:t>
            </a:r>
          </a:p>
        </p:txBody>
      </p:sp>
      <p:sp>
        <p:nvSpPr>
          <p:cNvPr id="3" name="Content Placeholder 2">
            <a:extLst>
              <a:ext uri="{FF2B5EF4-FFF2-40B4-BE49-F238E27FC236}">
                <a16:creationId xmlns:a16="http://schemas.microsoft.com/office/drawing/2014/main" id="{78CF4EAD-713A-A8E5-E042-D9440D3EA8CF}"/>
              </a:ext>
            </a:extLst>
          </p:cNvPr>
          <p:cNvSpPr>
            <a:spLocks noGrp="1"/>
          </p:cNvSpPr>
          <p:nvPr>
            <p:ph idx="1"/>
          </p:nvPr>
        </p:nvSpPr>
        <p:spPr>
          <a:xfrm>
            <a:off x="1676618" y="2902226"/>
            <a:ext cx="21204647" cy="9451700"/>
          </a:xfrm>
        </p:spPr>
        <p:txBody>
          <a:bodyPr>
            <a:normAutofit/>
          </a:bodyPr>
          <a:lstStyle/>
          <a:p>
            <a:r>
              <a:rPr lang="en-US" sz="5200"/>
              <a:t>MCP is an open protocol created by Anthropic to enable integration between LLM applications and external tools &amp; data sources.</a:t>
            </a:r>
          </a:p>
          <a:p>
            <a:pPr lvl="1"/>
            <a:r>
              <a:rPr lang="en-US" sz="4400"/>
              <a:t>Specification: </a:t>
            </a:r>
            <a:r>
              <a:rPr lang="en-US" sz="4400">
                <a:solidFill>
                  <a:schemeClr val="accent6"/>
                </a:solidFill>
                <a:hlinkClick r:id="rId3">
                  <a:extLst>
                    <a:ext uri="{A12FA001-AC4F-418D-AE19-62706E023703}">
                      <ahyp:hlinkClr xmlns:ahyp="http://schemas.microsoft.com/office/drawing/2018/hyperlinkcolor" val="tx"/>
                    </a:ext>
                  </a:extLst>
                </a:hlinkClick>
              </a:rPr>
              <a:t>https://modelcontextprotocol.io/specification/2025-06-18</a:t>
            </a:r>
            <a:endParaRPr lang="en-US" sz="4400">
              <a:solidFill>
                <a:schemeClr val="accent6"/>
              </a:solidFill>
            </a:endParaRPr>
          </a:p>
          <a:p>
            <a:endParaRPr lang="en-US" sz="2000"/>
          </a:p>
          <a:p>
            <a:r>
              <a:rPr lang="en-US" sz="5200"/>
              <a:t>Key Abstractions:</a:t>
            </a:r>
          </a:p>
          <a:p>
            <a:pPr lvl="1"/>
            <a:r>
              <a:rPr lang="en-US" sz="4400"/>
              <a:t>Host: this is the LLM/AI application</a:t>
            </a:r>
          </a:p>
          <a:p>
            <a:pPr lvl="1"/>
            <a:r>
              <a:rPr lang="en-US" sz="4400"/>
              <a:t>Client: Connects a Host to a Server</a:t>
            </a:r>
          </a:p>
          <a:p>
            <a:pPr lvl="1"/>
            <a:r>
              <a:rPr lang="en-US" sz="4400"/>
              <a:t>Server: Services that provide context and capabilities</a:t>
            </a:r>
          </a:p>
          <a:p>
            <a:pPr lvl="2"/>
            <a:r>
              <a:rPr lang="en-US"/>
              <a:t>Tools: Functions for the AI model to execute</a:t>
            </a:r>
          </a:p>
          <a:p>
            <a:pPr lvl="2"/>
            <a:r>
              <a:rPr lang="en-US"/>
              <a:t>Prompts: Templated messages and workflows for users</a:t>
            </a:r>
          </a:p>
          <a:p>
            <a:pPr lvl="2"/>
            <a:r>
              <a:rPr lang="en-US"/>
              <a:t>Resources: Context and data, for the user or the AI model to use</a:t>
            </a:r>
          </a:p>
        </p:txBody>
      </p:sp>
    </p:spTree>
    <p:extLst>
      <p:ext uri="{BB962C8B-B14F-4D97-AF65-F5344CB8AC3E}">
        <p14:creationId xmlns:p14="http://schemas.microsoft.com/office/powerpoint/2010/main" val="233171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3172-1AAC-8ECC-2D3A-6DD5191359C8}"/>
              </a:ext>
            </a:extLst>
          </p:cNvPr>
          <p:cNvSpPr>
            <a:spLocks noGrp="1"/>
          </p:cNvSpPr>
          <p:nvPr>
            <p:ph type="title"/>
          </p:nvPr>
        </p:nvSpPr>
        <p:spPr/>
        <p:txBody>
          <a:bodyPr/>
          <a:lstStyle/>
          <a:p>
            <a:r>
              <a:rPr lang="en-US"/>
              <a:t>Key Principles</a:t>
            </a:r>
          </a:p>
        </p:txBody>
      </p:sp>
      <p:sp>
        <p:nvSpPr>
          <p:cNvPr id="3" name="Content Placeholder 2">
            <a:extLst>
              <a:ext uri="{FF2B5EF4-FFF2-40B4-BE49-F238E27FC236}">
                <a16:creationId xmlns:a16="http://schemas.microsoft.com/office/drawing/2014/main" id="{D853527C-B4B2-90C0-2BD4-93D788985D8F}"/>
              </a:ext>
            </a:extLst>
          </p:cNvPr>
          <p:cNvSpPr>
            <a:spLocks noGrp="1"/>
          </p:cNvSpPr>
          <p:nvPr>
            <p:ph idx="1"/>
          </p:nvPr>
        </p:nvSpPr>
        <p:spPr/>
        <p:txBody>
          <a:bodyPr>
            <a:normAutofit/>
          </a:bodyPr>
          <a:lstStyle/>
          <a:p>
            <a:r>
              <a:rPr lang="en-US" sz="5200"/>
              <a:t>Users must explicitly consent to and understand all data access and operations</a:t>
            </a:r>
          </a:p>
          <a:p>
            <a:r>
              <a:rPr lang="en-US" sz="5200"/>
              <a:t>Users must retain control over what data is shared and what actions are taken</a:t>
            </a:r>
          </a:p>
        </p:txBody>
      </p:sp>
      <p:sp>
        <p:nvSpPr>
          <p:cNvPr id="4" name="TextBox 3">
            <a:extLst>
              <a:ext uri="{FF2B5EF4-FFF2-40B4-BE49-F238E27FC236}">
                <a16:creationId xmlns:a16="http://schemas.microsoft.com/office/drawing/2014/main" id="{276EB5E1-D8C5-3EC3-3BE6-B3DDB78A396F}"/>
              </a:ext>
            </a:extLst>
          </p:cNvPr>
          <p:cNvSpPr txBox="1"/>
          <p:nvPr/>
        </p:nvSpPr>
        <p:spPr>
          <a:xfrm>
            <a:off x="6327237" y="7963382"/>
            <a:ext cx="11732699" cy="1569660"/>
          </a:xfrm>
          <a:prstGeom prst="rect">
            <a:avLst/>
          </a:prstGeom>
          <a:noFill/>
        </p:spPr>
        <p:txBody>
          <a:bodyPr wrap="none" rtlCol="0">
            <a:spAutoFit/>
          </a:bodyPr>
          <a:lstStyle/>
          <a:p>
            <a:r>
              <a:rPr lang="en-US" sz="9600">
                <a:solidFill>
                  <a:schemeClr val="accent4"/>
                </a:solidFill>
              </a:rPr>
              <a:t>Human in the Loop</a:t>
            </a:r>
          </a:p>
        </p:txBody>
      </p:sp>
    </p:spTree>
    <p:extLst>
      <p:ext uri="{BB962C8B-B14F-4D97-AF65-F5344CB8AC3E}">
        <p14:creationId xmlns:p14="http://schemas.microsoft.com/office/powerpoint/2010/main" val="18868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B70DE-C877-F99B-1DCB-AB1C25040D33}"/>
            </a:ext>
          </a:extLst>
        </p:cNvPr>
        <p:cNvGrpSpPr/>
        <p:nvPr/>
      </p:nvGrpSpPr>
      <p:grpSpPr>
        <a:xfrm>
          <a:off x="0" y="0"/>
          <a:ext cx="0" cy="0"/>
          <a:chOff x="0" y="0"/>
          <a:chExt cx="0" cy="0"/>
        </a:xfrm>
      </p:grpSpPr>
      <p:sp>
        <p:nvSpPr>
          <p:cNvPr id="1060" name="Content Placeholder 2">
            <a:extLst>
              <a:ext uri="{FF2B5EF4-FFF2-40B4-BE49-F238E27FC236}">
                <a16:creationId xmlns:a16="http://schemas.microsoft.com/office/drawing/2014/main" id="{F4771DCA-010C-4D34-F145-057888607FA4}"/>
              </a:ext>
            </a:extLst>
          </p:cNvPr>
          <p:cNvSpPr txBox="1">
            <a:spLocks/>
          </p:cNvSpPr>
          <p:nvPr/>
        </p:nvSpPr>
        <p:spPr>
          <a:xfrm>
            <a:off x="1341683" y="8618687"/>
            <a:ext cx="7132320" cy="3170542"/>
          </a:xfrm>
          <a:prstGeom prst="roundRect">
            <a:avLst>
              <a:gd name="adj" fmla="val 7986"/>
            </a:avLst>
          </a:prstGeom>
          <a:solidFill>
            <a:schemeClr val="tx2">
              <a:lumMod val="75000"/>
              <a:lumOff val="25000"/>
            </a:schemeClr>
          </a:solidFill>
        </p:spPr>
        <p:txBody>
          <a:bodyPr vert="horz" lIns="365760" tIns="182880" rIns="365760" bIns="182880" rtlCol="0">
            <a:normAutofit/>
          </a:bodyPr>
          <a:lstStyle>
            <a:lvl1pPr marL="342900" indent="-342900" algn="l" defTabSz="914400" rtl="0" eaLnBrk="1" latinLnBrk="0" hangingPunct="1">
              <a:spcBef>
                <a:spcPct val="20000"/>
              </a:spcBef>
              <a:buFont typeface="Arial" pitchFamily="34" charset="0"/>
              <a:buChar char="•"/>
              <a:defRPr sz="40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a:t>Your agentic app</a:t>
            </a:r>
            <a:endParaRPr lang="en-US" sz="2400"/>
          </a:p>
        </p:txBody>
      </p:sp>
      <p:sp>
        <p:nvSpPr>
          <p:cNvPr id="1035" name="Content Placeholder 2">
            <a:extLst>
              <a:ext uri="{FF2B5EF4-FFF2-40B4-BE49-F238E27FC236}">
                <a16:creationId xmlns:a16="http://schemas.microsoft.com/office/drawing/2014/main" id="{803805BB-4414-4909-7F18-8D22215327E4}"/>
              </a:ext>
              <a:ext uri="{C183D7F6-B498-43B3-948B-1728B52AA6E4}">
                <adec:decorative xmlns:adec="http://schemas.microsoft.com/office/drawing/2017/decorative" val="0"/>
              </a:ext>
            </a:extLst>
          </p:cNvPr>
          <p:cNvSpPr txBox="1">
            <a:spLocks/>
          </p:cNvSpPr>
          <p:nvPr/>
        </p:nvSpPr>
        <p:spPr>
          <a:xfrm>
            <a:off x="1341683" y="3017656"/>
            <a:ext cx="7132320" cy="7610941"/>
          </a:xfrm>
          <a:prstGeom prst="roundRect">
            <a:avLst>
              <a:gd name="adj" fmla="val 7986"/>
            </a:avLst>
          </a:prstGeom>
          <a:noFill/>
          <a:ln>
            <a:solidFill>
              <a:schemeClr val="tx2">
                <a:lumMod val="75000"/>
                <a:lumOff val="25000"/>
              </a:schemeClr>
            </a:solidFill>
          </a:ln>
        </p:spPr>
        <p:txBody>
          <a:bodyPr vert="horz" lIns="365760" tIns="182880" rIns="365760" bIns="182880" rtlCol="0">
            <a:normAutofit/>
          </a:bodyPr>
          <a:lstStyle>
            <a:lvl1pPr marL="342900" indent="-342900" algn="l" defTabSz="914400" rtl="0" eaLnBrk="1" latinLnBrk="0" hangingPunct="1">
              <a:spcBef>
                <a:spcPct val="20000"/>
              </a:spcBef>
              <a:buFont typeface="Arial" pitchFamily="34" charset="0"/>
              <a:buChar char="•"/>
              <a:defRPr sz="40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b="1"/>
              <a:t>MCP Clients </a:t>
            </a:r>
          </a:p>
          <a:p>
            <a:pPr marL="0" indent="0" algn="ctr">
              <a:buNone/>
            </a:pPr>
            <a:r>
              <a:rPr lang="en-US" sz="2400"/>
              <a:t>Call </a:t>
            </a:r>
            <a:r>
              <a:rPr lang="en-US" sz="2400" b="1"/>
              <a:t>tools </a:t>
            </a:r>
          </a:p>
          <a:p>
            <a:pPr marL="0" indent="0" algn="ctr">
              <a:buNone/>
            </a:pPr>
            <a:r>
              <a:rPr lang="en-US" sz="2400"/>
              <a:t>Request r</a:t>
            </a:r>
            <a:r>
              <a:rPr lang="en-US" sz="2400" b="1"/>
              <a:t>esources</a:t>
            </a:r>
          </a:p>
          <a:p>
            <a:pPr marL="0" indent="0" algn="ctr">
              <a:buNone/>
            </a:pPr>
            <a:r>
              <a:rPr lang="en-US" sz="2400"/>
              <a:t>Get </a:t>
            </a:r>
            <a:r>
              <a:rPr lang="en-US" sz="2400" b="1"/>
              <a:t>prompts </a:t>
            </a:r>
          </a:p>
        </p:txBody>
      </p:sp>
      <p:sp>
        <p:nvSpPr>
          <p:cNvPr id="1036" name="Content Placeholder 3">
            <a:extLst>
              <a:ext uri="{FF2B5EF4-FFF2-40B4-BE49-F238E27FC236}">
                <a16:creationId xmlns:a16="http://schemas.microsoft.com/office/drawing/2014/main" id="{9671132C-8B55-B5A5-2D8A-781ADAC602F2}"/>
              </a:ext>
              <a:ext uri="{C183D7F6-B498-43B3-948B-1728B52AA6E4}">
                <adec:decorative xmlns:adec="http://schemas.microsoft.com/office/drawing/2017/decorative" val="0"/>
              </a:ext>
            </a:extLst>
          </p:cNvPr>
          <p:cNvSpPr txBox="1">
            <a:spLocks/>
          </p:cNvSpPr>
          <p:nvPr/>
        </p:nvSpPr>
        <p:spPr>
          <a:xfrm>
            <a:off x="15891399" y="2985509"/>
            <a:ext cx="7132320" cy="7306286"/>
          </a:xfrm>
          <a:prstGeom prst="roundRect">
            <a:avLst>
              <a:gd name="adj" fmla="val 10880"/>
            </a:avLst>
          </a:prstGeom>
          <a:noFill/>
          <a:ln>
            <a:solidFill>
              <a:schemeClr val="tx2">
                <a:lumMod val="75000"/>
                <a:lumOff val="25000"/>
              </a:schemeClr>
            </a:solidFill>
          </a:ln>
        </p:spPr>
        <p:txBody>
          <a:bodyPr vert="horz" lIns="365760" tIns="182880" rIns="365760" bIns="182880" rtlCol="0">
            <a:normAutofit/>
          </a:bodyPr>
          <a:lstStyle>
            <a:lvl1pPr marL="342900" indent="-342900" algn="l" defTabSz="914400" rtl="0" eaLnBrk="1" latinLnBrk="0" hangingPunct="1">
              <a:spcBef>
                <a:spcPct val="20000"/>
              </a:spcBef>
              <a:buFont typeface="Arial" pitchFamily="34" charset="0"/>
              <a:buChar char="•"/>
              <a:defRPr sz="40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b="1"/>
              <a:t>MCP Servers </a:t>
            </a:r>
          </a:p>
          <a:p>
            <a:pPr marL="0" indent="0" algn="ctr">
              <a:buNone/>
            </a:pPr>
            <a:r>
              <a:rPr lang="en-US" sz="2400"/>
              <a:t>Expose </a:t>
            </a:r>
            <a:r>
              <a:rPr lang="en-US" sz="2400" b="1"/>
              <a:t>tools</a:t>
            </a:r>
            <a:r>
              <a:rPr lang="en-US" sz="2400"/>
              <a:t> </a:t>
            </a:r>
          </a:p>
          <a:p>
            <a:pPr marL="0" indent="0" algn="ctr">
              <a:buNone/>
            </a:pPr>
            <a:r>
              <a:rPr lang="en-US" sz="2400"/>
              <a:t>Expose</a:t>
            </a:r>
            <a:r>
              <a:rPr lang="en-US" sz="2400" b="1"/>
              <a:t> resources</a:t>
            </a:r>
          </a:p>
          <a:p>
            <a:pPr marL="0" indent="0" algn="ctr">
              <a:buNone/>
            </a:pPr>
            <a:r>
              <a:rPr lang="en-US" sz="2400"/>
              <a:t>Expose </a:t>
            </a:r>
            <a:r>
              <a:rPr lang="en-US" sz="2400" b="1"/>
              <a:t>prompts </a:t>
            </a:r>
          </a:p>
        </p:txBody>
      </p:sp>
      <p:cxnSp>
        <p:nvCxnSpPr>
          <p:cNvPr id="1039" name="Straight Arrow Connector 1038">
            <a:extLst>
              <a:ext uri="{FF2B5EF4-FFF2-40B4-BE49-F238E27FC236}">
                <a16:creationId xmlns:a16="http://schemas.microsoft.com/office/drawing/2014/main" id="{34569160-A7DC-EAAA-35D8-ED73A8E3A502}"/>
              </a:ext>
              <a:ext uri="{C183D7F6-B498-43B3-948B-1728B52AA6E4}">
                <adec:decorative xmlns:adec="http://schemas.microsoft.com/office/drawing/2017/decorative" val="1"/>
              </a:ext>
            </a:extLst>
          </p:cNvPr>
          <p:cNvCxnSpPr>
            <a:cxnSpLocks/>
          </p:cNvCxnSpPr>
          <p:nvPr/>
        </p:nvCxnSpPr>
        <p:spPr>
          <a:xfrm flipV="1">
            <a:off x="8495776" y="4382912"/>
            <a:ext cx="7395623" cy="1937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8" name="TextBox 1067">
            <a:extLst>
              <a:ext uri="{FF2B5EF4-FFF2-40B4-BE49-F238E27FC236}">
                <a16:creationId xmlns:a16="http://schemas.microsoft.com/office/drawing/2014/main" id="{17A7D624-CE32-F0F4-0313-2C141E97FC94}"/>
              </a:ext>
              <a:ext uri="{C183D7F6-B498-43B3-948B-1728B52AA6E4}">
                <adec:decorative xmlns:adec="http://schemas.microsoft.com/office/drawing/2017/decorative" val="0"/>
              </a:ext>
            </a:extLst>
          </p:cNvPr>
          <p:cNvSpPr txBox="1"/>
          <p:nvPr/>
        </p:nvSpPr>
        <p:spPr>
          <a:xfrm>
            <a:off x="11045145" y="6887903"/>
            <a:ext cx="2296885" cy="523220"/>
          </a:xfrm>
          <a:prstGeom prst="rect">
            <a:avLst/>
          </a:prstGeom>
          <a:solidFill>
            <a:srgbClr val="1F1E32"/>
          </a:solidFill>
        </p:spPr>
        <p:txBody>
          <a:bodyPr wrap="square" rtlCol="0">
            <a:spAutoFit/>
          </a:bodyPr>
          <a:lstStyle/>
          <a:p>
            <a:pPr algn="ctr"/>
            <a:r>
              <a:rPr lang="en-US" sz="2800">
                <a:solidFill>
                  <a:schemeClr val="tx1">
                    <a:lumMod val="50000"/>
                    <a:lumOff val="50000"/>
                  </a:schemeClr>
                </a:solidFill>
              </a:rPr>
              <a:t>Examples</a:t>
            </a:r>
          </a:p>
        </p:txBody>
      </p:sp>
      <p:sp>
        <p:nvSpPr>
          <p:cNvPr id="1033" name="Title 1032">
            <a:extLst>
              <a:ext uri="{FF2B5EF4-FFF2-40B4-BE49-F238E27FC236}">
                <a16:creationId xmlns:a16="http://schemas.microsoft.com/office/drawing/2014/main" id="{6D508C82-7C0A-DE8D-FCE7-21847A365CA1}"/>
              </a:ext>
            </a:extLst>
          </p:cNvPr>
          <p:cNvSpPr>
            <a:spLocks noGrp="1"/>
          </p:cNvSpPr>
          <p:nvPr>
            <p:ph type="title"/>
          </p:nvPr>
        </p:nvSpPr>
        <p:spPr/>
        <p:txBody>
          <a:bodyPr/>
          <a:lstStyle/>
          <a:p>
            <a:r>
              <a:rPr lang="en-US"/>
              <a:t>Model Context Protocol (MCP)</a:t>
            </a:r>
          </a:p>
        </p:txBody>
      </p:sp>
      <p:pic>
        <p:nvPicPr>
          <p:cNvPr id="1028" name="Graphic 90" descr="Visual Studio logo">
            <a:extLst>
              <a:ext uri="{FF2B5EF4-FFF2-40B4-BE49-F238E27FC236}">
                <a16:creationId xmlns:a16="http://schemas.microsoft.com/office/drawing/2014/main" id="{7C1067FC-0119-8EF0-6AD9-1CC2410F59D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71052" y="6387304"/>
            <a:ext cx="1461289" cy="1461289"/>
          </a:xfrm>
          <a:prstGeom prst="rect">
            <a:avLst/>
          </a:prstGeom>
          <a:effectLst/>
        </p:spPr>
      </p:pic>
      <p:pic>
        <p:nvPicPr>
          <p:cNvPr id="38" name="Picture 37" descr="Visual Studio Code logo">
            <a:extLst>
              <a:ext uri="{FF2B5EF4-FFF2-40B4-BE49-F238E27FC236}">
                <a16:creationId xmlns:a16="http://schemas.microsoft.com/office/drawing/2014/main" id="{7682D92C-6B19-BE66-C8A2-4C60E6C263A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02870" y="6520668"/>
            <a:ext cx="1190102" cy="1217519"/>
          </a:xfrm>
          <a:prstGeom prst="rect">
            <a:avLst/>
          </a:prstGeom>
          <a:noFill/>
          <a:effectLst/>
        </p:spPr>
      </p:pic>
      <p:pic>
        <p:nvPicPr>
          <p:cNvPr id="1056" name="Picture 6" descr="Copilot logo">
            <a:extLst>
              <a:ext uri="{FF2B5EF4-FFF2-40B4-BE49-F238E27FC236}">
                <a16:creationId xmlns:a16="http://schemas.microsoft.com/office/drawing/2014/main" id="{2E3F5177-5605-341D-32F7-C80E5F0345B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63501" y="6604247"/>
            <a:ext cx="1201954" cy="1050358"/>
          </a:xfrm>
          <a:prstGeom prst="rect">
            <a:avLst/>
          </a:prstGeom>
          <a:noFill/>
        </p:spPr>
      </p:pic>
      <p:sp>
        <p:nvSpPr>
          <p:cNvPr id="1065" name="TextBox 1064">
            <a:extLst>
              <a:ext uri="{FF2B5EF4-FFF2-40B4-BE49-F238E27FC236}">
                <a16:creationId xmlns:a16="http://schemas.microsoft.com/office/drawing/2014/main" id="{D799EE55-5A1A-4940-B13A-B95B4F6100F0}"/>
              </a:ext>
            </a:extLst>
          </p:cNvPr>
          <p:cNvSpPr txBox="1"/>
          <p:nvPr/>
        </p:nvSpPr>
        <p:spPr>
          <a:xfrm>
            <a:off x="2496657" y="11131644"/>
            <a:ext cx="4822372" cy="369332"/>
          </a:xfrm>
          <a:prstGeom prst="rect">
            <a:avLst/>
          </a:prstGeom>
          <a:noFill/>
        </p:spPr>
        <p:txBody>
          <a:bodyPr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i="0" u="none" strike="noStrike" kern="0" cap="none" spc="0" normalizeH="0" baseline="0" noProof="0">
                <a:ln>
                  <a:noFill/>
                </a:ln>
                <a:solidFill>
                  <a:srgbClr val="FFFFFF"/>
                </a:solidFill>
                <a:effectLst/>
                <a:uLnTx/>
                <a:uFillTx/>
              </a:rPr>
              <a:t>Microsoft </a:t>
            </a:r>
            <a:r>
              <a:rPr kumimoji="0" lang="en-US" sz="2400" i="0" u="none" strike="noStrike" kern="0" cap="none" spc="0" normalizeH="0" baseline="0" noProof="0">
                <a:ln>
                  <a:noFill/>
                </a:ln>
                <a:solidFill>
                  <a:srgbClr val="FFFFFF"/>
                </a:solidFill>
                <a:effectLst/>
                <a:uLnTx/>
                <a:uFillTx/>
              </a:rPr>
              <a:t>Agent Framework</a:t>
            </a:r>
            <a:endParaRPr kumimoji="0" lang="en-US" sz="2400" i="0" u="none" strike="noStrike" kern="0" cap="none" spc="0" normalizeH="0" baseline="0" noProof="0">
              <a:ln>
                <a:noFill/>
              </a:ln>
              <a:solidFill>
                <a:srgbClr val="FFFFFF"/>
              </a:solidFill>
              <a:effectLst/>
              <a:uLnTx/>
              <a:uFillTx/>
              <a:cs typeface="Segoe Sans Text"/>
            </a:endParaRPr>
          </a:p>
        </p:txBody>
      </p:sp>
      <p:pic>
        <p:nvPicPr>
          <p:cNvPr id="1066" name="Picture 1065" descr="Microsoft Agent Framework logo">
            <a:extLst>
              <a:ext uri="{FF2B5EF4-FFF2-40B4-BE49-F238E27FC236}">
                <a16:creationId xmlns:a16="http://schemas.microsoft.com/office/drawing/2014/main" id="{8DFE234B-F6D8-DA59-F60E-EE94532C76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58903" y="9756015"/>
            <a:ext cx="1497881" cy="1497881"/>
          </a:xfrm>
          <a:prstGeom prst="rect">
            <a:avLst/>
          </a:prstGeom>
        </p:spPr>
      </p:pic>
      <p:pic>
        <p:nvPicPr>
          <p:cNvPr id="56" name="Picture 2" descr="GitHub logo PNG">
            <a:extLst>
              <a:ext uri="{FF2B5EF4-FFF2-40B4-BE49-F238E27FC236}">
                <a16:creationId xmlns:a16="http://schemas.microsoft.com/office/drawing/2014/main" id="{584C9213-8736-D838-D3E1-EDD8B7BE338C}"/>
              </a:ext>
            </a:extLst>
          </p:cNvPr>
          <p:cNvPicPr>
            <a:picLocks noChangeAspect="1" noChangeArrowheads="1"/>
          </p:cNvPicPr>
          <p:nvPr/>
        </p:nvPicPr>
        <p:blipFill>
          <a:blip r:embed="rId8" cstate="screen">
            <a:lum bright="70000" contrast="-70000"/>
            <a:extLst>
              <a:ext uri="{BEBA8EAE-BF5A-486C-A8C5-ECC9F3942E4B}">
                <a14:imgProps xmlns:a14="http://schemas.microsoft.com/office/drawing/2010/main">
                  <a14:imgLayer r:embed="rId9">
                    <a14:imgEffect>
                      <a14:colorTemperature colorTemp="15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flipH="1">
            <a:off x="16764081" y="6440010"/>
            <a:ext cx="1201955" cy="12180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Microsoft Azure Logo, symbol, meaning, history, PNG, brand">
            <a:extLst>
              <a:ext uri="{FF2B5EF4-FFF2-40B4-BE49-F238E27FC236}">
                <a16:creationId xmlns:a16="http://schemas.microsoft.com/office/drawing/2014/main" id="{1ACB37D7-B319-550B-E883-F00420E910A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516394" y="6520668"/>
            <a:ext cx="1984442" cy="1133937"/>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 descr="playwrights - Clip Art Library">
            <a:extLst>
              <a:ext uri="{FF2B5EF4-FFF2-40B4-BE49-F238E27FC236}">
                <a16:creationId xmlns:a16="http://schemas.microsoft.com/office/drawing/2014/main" id="{A386ADAC-7F4B-38E5-F0BB-1B58A703EAE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1051195" y="6430588"/>
            <a:ext cx="1717547" cy="1288160"/>
          </a:xfrm>
          <a:prstGeom prst="rect">
            <a:avLst/>
          </a:prstGeom>
          <a:noFill/>
          <a:extLst>
            <a:ext uri="{909E8E84-426E-40DD-AFC4-6F175D3DCCD1}">
              <a14:hiddenFill xmlns:a14="http://schemas.microsoft.com/office/drawing/2010/main">
                <a:solidFill>
                  <a:srgbClr val="FFFFFF"/>
                </a:solidFill>
              </a14:hiddenFill>
            </a:ext>
          </a:extLst>
        </p:spPr>
      </p:pic>
      <p:sp>
        <p:nvSpPr>
          <p:cNvPr id="1061" name="Content Placeholder 3">
            <a:extLst>
              <a:ext uri="{FF2B5EF4-FFF2-40B4-BE49-F238E27FC236}">
                <a16:creationId xmlns:a16="http://schemas.microsoft.com/office/drawing/2014/main" id="{67BF5F7D-75C9-576F-4A88-5B3B9D6802AF}"/>
              </a:ext>
            </a:extLst>
          </p:cNvPr>
          <p:cNvSpPr txBox="1">
            <a:spLocks/>
          </p:cNvSpPr>
          <p:nvPr/>
        </p:nvSpPr>
        <p:spPr>
          <a:xfrm>
            <a:off x="15891399" y="8586540"/>
            <a:ext cx="7132320" cy="3202687"/>
          </a:xfrm>
          <a:prstGeom prst="roundRect">
            <a:avLst>
              <a:gd name="adj" fmla="val 10880"/>
            </a:avLst>
          </a:prstGeom>
          <a:solidFill>
            <a:schemeClr val="tx2">
              <a:lumMod val="75000"/>
              <a:lumOff val="25000"/>
            </a:schemeClr>
          </a:solidFill>
        </p:spPr>
        <p:txBody>
          <a:bodyPr vert="horz" lIns="365760" tIns="182880" rIns="365760" bIns="182880" rtlCol="0">
            <a:normAutofit/>
          </a:bodyPr>
          <a:lstStyle>
            <a:lvl1pPr marL="342900" indent="-342900" algn="l" defTabSz="914400" rtl="0" eaLnBrk="1" latinLnBrk="0" hangingPunct="1">
              <a:spcBef>
                <a:spcPct val="20000"/>
              </a:spcBef>
              <a:buFont typeface="Arial" pitchFamily="34" charset="0"/>
              <a:buChar char="•"/>
              <a:defRPr sz="40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a:t>Your MCP sever</a:t>
            </a:r>
            <a:endParaRPr lang="en-US" sz="2400"/>
          </a:p>
        </p:txBody>
      </p:sp>
      <p:cxnSp>
        <p:nvCxnSpPr>
          <p:cNvPr id="1062" name="Straight Arrow Connector 1061">
            <a:extLst>
              <a:ext uri="{FF2B5EF4-FFF2-40B4-BE49-F238E27FC236}">
                <a16:creationId xmlns:a16="http://schemas.microsoft.com/office/drawing/2014/main" id="{97DB4884-9BB2-CF47-F642-E2BE98DCAF62}"/>
              </a:ext>
              <a:ext uri="{C183D7F6-B498-43B3-948B-1728B52AA6E4}">
                <adec:decorative xmlns:adec="http://schemas.microsoft.com/office/drawing/2017/decorative" val="1"/>
              </a:ext>
            </a:extLst>
          </p:cNvPr>
          <p:cNvCxnSpPr>
            <a:cxnSpLocks/>
            <a:stCxn id="1060" idx="3"/>
            <a:endCxn id="1061" idx="1"/>
          </p:cNvCxnSpPr>
          <p:nvPr/>
        </p:nvCxnSpPr>
        <p:spPr>
          <a:xfrm flipV="1">
            <a:off x="8474003" y="10187884"/>
            <a:ext cx="7417396" cy="1607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63" name="Picture 4" descr="C# logo">
            <a:extLst>
              <a:ext uri="{FF2B5EF4-FFF2-40B4-BE49-F238E27FC236}">
                <a16:creationId xmlns:a16="http://schemas.microsoft.com/office/drawing/2014/main" id="{F7E02F9D-B166-54D4-752C-3AE1C540A41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8869366" y="9877530"/>
            <a:ext cx="1176386" cy="1176386"/>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6DDB446F-9BC3-B955-57DC-846C85C93329}"/>
              </a:ext>
            </a:extLst>
          </p:cNvPr>
          <p:cNvSpPr txBox="1"/>
          <p:nvPr/>
        </p:nvSpPr>
        <p:spPr>
          <a:xfrm>
            <a:off x="18199168" y="11131644"/>
            <a:ext cx="2516783"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ea typeface="+mn-ea"/>
                <a:cs typeface="+mn-cs"/>
              </a:rPr>
              <a:t>MCP C# SDK </a:t>
            </a:r>
          </a:p>
        </p:txBody>
      </p:sp>
      <p:cxnSp>
        <p:nvCxnSpPr>
          <p:cNvPr id="1067" name="Straight Arrow Connector 1066">
            <a:extLst>
              <a:ext uri="{FF2B5EF4-FFF2-40B4-BE49-F238E27FC236}">
                <a16:creationId xmlns:a16="http://schemas.microsoft.com/office/drawing/2014/main" id="{CFAC6F9E-92B1-510B-59FD-A8C4CB13EE8A}"/>
              </a:ext>
              <a:ext uri="{C183D7F6-B498-43B3-948B-1728B52AA6E4}">
                <adec:decorative xmlns:adec="http://schemas.microsoft.com/office/drawing/2017/decorative" val="1"/>
              </a:ext>
            </a:extLst>
          </p:cNvPr>
          <p:cNvCxnSpPr>
            <a:cxnSpLocks/>
          </p:cNvCxnSpPr>
          <p:nvPr/>
        </p:nvCxnSpPr>
        <p:spPr>
          <a:xfrm>
            <a:off x="8495776" y="7177057"/>
            <a:ext cx="7395623" cy="0"/>
          </a:xfrm>
          <a:prstGeom prst="straightConnector1">
            <a:avLst/>
          </a:prstGeom>
          <a:ln w="3810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90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63"/>
                                        </p:tgtEl>
                                        <p:attrNameLst>
                                          <p:attrName>style.visibility</p:attrName>
                                        </p:attrNameLst>
                                      </p:cBhvr>
                                      <p:to>
                                        <p:strVal val="visible"/>
                                      </p:to>
                                    </p:set>
                                    <p:animEffect transition="in" filter="fade">
                                      <p:cBhvr>
                                        <p:cTn id="7" dur="1000"/>
                                        <p:tgtEl>
                                          <p:spTgt spid="10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64"/>
                                        </p:tgtEl>
                                        <p:attrNameLst>
                                          <p:attrName>style.visibility</p:attrName>
                                        </p:attrNameLst>
                                      </p:cBhvr>
                                      <p:to>
                                        <p:strVal val="visible"/>
                                      </p:to>
                                    </p:set>
                                    <p:animEffect transition="in" filter="fade">
                                      <p:cBhvr>
                                        <p:cTn id="10" dur="1000"/>
                                        <p:tgtEl>
                                          <p:spTgt spid="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3B43-378D-3628-571F-A98ECB8D48D7}"/>
              </a:ext>
            </a:extLst>
          </p:cNvPr>
          <p:cNvSpPr>
            <a:spLocks noGrp="1"/>
          </p:cNvSpPr>
          <p:nvPr>
            <p:ph type="title"/>
          </p:nvPr>
        </p:nvSpPr>
        <p:spPr/>
        <p:txBody>
          <a:bodyPr/>
          <a:lstStyle/>
          <a:p>
            <a:r>
              <a:rPr lang="en-US"/>
              <a:t>What about C# ?</a:t>
            </a:r>
          </a:p>
        </p:txBody>
      </p:sp>
      <p:sp>
        <p:nvSpPr>
          <p:cNvPr id="3" name="Content Placeholder 2">
            <a:extLst>
              <a:ext uri="{FF2B5EF4-FFF2-40B4-BE49-F238E27FC236}">
                <a16:creationId xmlns:a16="http://schemas.microsoft.com/office/drawing/2014/main" id="{BA30A207-4122-CE83-A0E1-BB852F610024}"/>
              </a:ext>
            </a:extLst>
          </p:cNvPr>
          <p:cNvSpPr>
            <a:spLocks noGrp="1"/>
          </p:cNvSpPr>
          <p:nvPr>
            <p:ph idx="1"/>
          </p:nvPr>
        </p:nvSpPr>
        <p:spPr/>
        <p:txBody>
          <a:bodyPr>
            <a:normAutofit/>
          </a:bodyPr>
          <a:lstStyle/>
          <a:p>
            <a:r>
              <a:rPr lang="en-US" sz="5200"/>
              <a:t>Microsoft is partnering with Anthropic to build the “official” MCP SDK for C#/.NET</a:t>
            </a:r>
          </a:p>
          <a:p>
            <a:pPr lvl="1"/>
            <a:r>
              <a:rPr lang="en-US" sz="4400">
                <a:solidFill>
                  <a:schemeClr val="accent6"/>
                </a:solidFill>
              </a:rPr>
              <a:t>Code: </a:t>
            </a:r>
            <a:r>
              <a:rPr lang="en-US" sz="4400">
                <a:solidFill>
                  <a:schemeClr val="accent6"/>
                </a:solidFill>
                <a:hlinkClick r:id="rId3">
                  <a:extLst>
                    <a:ext uri="{A12FA001-AC4F-418D-AE19-62706E023703}">
                      <ahyp:hlinkClr xmlns:ahyp="http://schemas.microsoft.com/office/drawing/2018/hyperlinkcolor" val="tx"/>
                    </a:ext>
                  </a:extLst>
                </a:hlinkClick>
              </a:rPr>
              <a:t>https://aka.ms/mcp-cs-sdk</a:t>
            </a:r>
            <a:endParaRPr lang="en-US" sz="4400">
              <a:solidFill>
                <a:schemeClr val="accent6"/>
              </a:solidFill>
            </a:endParaRPr>
          </a:p>
          <a:p>
            <a:pPr lvl="1"/>
            <a:r>
              <a:rPr lang="en-US" sz="4400">
                <a:solidFill>
                  <a:schemeClr val="accent6"/>
                </a:solidFill>
              </a:rPr>
              <a:t>Docs: https://</a:t>
            </a:r>
            <a:r>
              <a:rPr lang="en-US" sz="4400" err="1">
                <a:solidFill>
                  <a:schemeClr val="accent6"/>
                </a:solidFill>
              </a:rPr>
              <a:t>modelcontextprotocol.github.io</a:t>
            </a:r>
            <a:r>
              <a:rPr lang="en-US" sz="4400">
                <a:solidFill>
                  <a:schemeClr val="accent6"/>
                </a:solidFill>
              </a:rPr>
              <a:t>/</a:t>
            </a:r>
            <a:r>
              <a:rPr lang="en-US" sz="4400" err="1">
                <a:solidFill>
                  <a:schemeClr val="accent6"/>
                </a:solidFill>
              </a:rPr>
              <a:t>csharp-sdk</a:t>
            </a:r>
            <a:endParaRPr lang="en-US" sz="4400">
              <a:solidFill>
                <a:schemeClr val="accent6"/>
              </a:solidFill>
            </a:endParaRPr>
          </a:p>
          <a:p>
            <a:r>
              <a:rPr lang="en-US" sz="5200"/>
              <a:t>Currently version 0.4.0-preview.4</a:t>
            </a:r>
          </a:p>
          <a:p>
            <a:pPr lvl="1"/>
            <a:r>
              <a:rPr lang="en-US" sz="4400"/>
              <a:t>Evolving rapidly – including occasional breaking changes</a:t>
            </a:r>
          </a:p>
          <a:p>
            <a:r>
              <a:rPr lang="en-US" sz="5200"/>
              <a:t>Goal is to faithfully implement the MCP spec (which is still evolving)</a:t>
            </a:r>
          </a:p>
          <a:p>
            <a:r>
              <a:rPr lang="en-US" sz="5200"/>
              <a:t>Used by many Microsoft products adding support for MCP servers</a:t>
            </a:r>
          </a:p>
          <a:p>
            <a:pPr lvl="1"/>
            <a:endParaRPr lang="en-US"/>
          </a:p>
        </p:txBody>
      </p:sp>
    </p:spTree>
    <p:extLst>
      <p:ext uri="{BB962C8B-B14F-4D97-AF65-F5344CB8AC3E}">
        <p14:creationId xmlns:p14="http://schemas.microsoft.com/office/powerpoint/2010/main" val="51283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950DD0-D0F2-8BAD-79FD-52303DD716AC}"/>
              </a:ext>
            </a:extLst>
          </p:cNvPr>
          <p:cNvSpPr>
            <a:spLocks noGrp="1"/>
          </p:cNvSpPr>
          <p:nvPr>
            <p:ph type="title" idx="4294967295"/>
          </p:nvPr>
        </p:nvSpPr>
        <p:spPr>
          <a:xfrm>
            <a:off x="1054100" y="1100138"/>
            <a:ext cx="5665788" cy="3067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4800" b="0" i="0" u="none" strike="noStrike" kern="0" cap="none" spc="-56" normalizeH="0" baseline="0" noProof="0">
                <a:ln>
                  <a:noFill/>
                </a:ln>
                <a:solidFill>
                  <a:schemeClr val="accent4"/>
                </a:solidFill>
                <a:effectLst/>
                <a:uLnTx/>
                <a:uFillTx/>
                <a:latin typeface="Poppins" pitchFamily="2" charset="77"/>
                <a:ea typeface="Poppins" pitchFamily="2" charset="77"/>
                <a:cs typeface="Poppins" pitchFamily="2" charset="77"/>
              </a:rPr>
              <a:t>Demo:</a:t>
            </a:r>
          </a:p>
          <a:p>
            <a:pPr>
              <a:lnSpc>
                <a:spcPct val="150000"/>
              </a:lnSpc>
              <a:spcBef>
                <a:spcPct val="20000"/>
              </a:spcBef>
              <a:defRPr/>
            </a:pPr>
            <a:r>
              <a:rPr kumimoji="0" lang="en-US" sz="4800" b="0" i="0" u="none" strike="noStrike" kern="0" cap="none" spc="-56" normalizeH="0" baseline="0" noProof="0">
                <a:ln>
                  <a:noFill/>
                </a:ln>
                <a:solidFill>
                  <a:schemeClr val="accent4"/>
                </a:solidFill>
                <a:effectLst/>
                <a:uLnTx/>
                <a:uFillTx/>
                <a:latin typeface="Poppins"/>
                <a:ea typeface="Poppins" pitchFamily="2" charset="77"/>
                <a:cs typeface="Poppins"/>
              </a:rPr>
              <a:t>Building an MCP with C# in Visual Studio 2026</a:t>
            </a:r>
            <a:br>
              <a:rPr lang="en-US" sz="4800" b="0" kern="0" spc="-56">
                <a:latin typeface="Poppins"/>
                <a:ea typeface="Poppins" pitchFamily="2" charset="77"/>
                <a:cs typeface="Poppins"/>
              </a:rPr>
            </a:br>
            <a:br>
              <a:rPr lang="en-US" sz="4800" b="0" kern="0" spc="-56">
                <a:latin typeface="Poppins" pitchFamily="2" charset="77"/>
                <a:ea typeface="Poppins" pitchFamily="2" charset="77"/>
                <a:cs typeface="Poppins" pitchFamily="2" charset="77"/>
              </a:rPr>
            </a:br>
            <a:r>
              <a:rPr lang="en-US" sz="4800" b="0" kern="0" spc="-56">
                <a:solidFill>
                  <a:schemeClr val="accent4"/>
                </a:solidFill>
                <a:latin typeface="Poppins"/>
                <a:ea typeface="Poppins" pitchFamily="2" charset="77"/>
                <a:cs typeface="Poppins"/>
              </a:rPr>
              <a:t>Using MCP servers in Visual Studio 2026</a:t>
            </a:r>
            <a:endParaRPr lang="en-US" sz="4800" b="0" i="0" u="none" strike="noStrike" kern="0" cap="none" spc="-56" normalizeH="0" baseline="0" noProof="0">
              <a:ln>
                <a:noFill/>
              </a:ln>
              <a:solidFill>
                <a:schemeClr val="accent4"/>
              </a:solidFill>
              <a:effectLst/>
              <a:uLnTx/>
              <a:uFillTx/>
              <a:latin typeface="Poppins"/>
              <a:ea typeface="Poppins" pitchFamily="2" charset="77"/>
              <a:cs typeface="Poppins" pitchFamily="2" charset="77"/>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sz="4800" b="0" i="0" u="none" strike="noStrike" kern="0" cap="none" spc="-56" normalizeH="0" baseline="0" noProof="0">
              <a:ln>
                <a:noFill/>
              </a:ln>
              <a:solidFill>
                <a:schemeClr val="accent4"/>
              </a:solidFill>
              <a:effectLst/>
              <a:uLnTx/>
              <a:uFillTx/>
              <a:latin typeface="Poppins" pitchFamily="2" charset="77"/>
              <a:ea typeface="Poppins" pitchFamily="2" charset="77"/>
              <a:cs typeface="Poppins" pitchFamily="2" charset="77"/>
            </a:endParaRPr>
          </a:p>
        </p:txBody>
      </p:sp>
    </p:spTree>
    <p:extLst>
      <p:ext uri="{BB962C8B-B14F-4D97-AF65-F5344CB8AC3E}">
        <p14:creationId xmlns:p14="http://schemas.microsoft.com/office/powerpoint/2010/main" val="121385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7DEB3C-46DF-377B-B5E3-575B0236672E}"/>
              </a:ext>
            </a:extLst>
          </p:cNvPr>
          <p:cNvSpPr>
            <a:spLocks noGrp="1"/>
          </p:cNvSpPr>
          <p:nvPr>
            <p:ph type="title"/>
          </p:nvPr>
        </p:nvSpPr>
        <p:spPr/>
        <p:txBody>
          <a:bodyPr/>
          <a:lstStyle/>
          <a:p>
            <a:r>
              <a:rPr lang="en-US"/>
              <a:t>MCP Roadmap</a:t>
            </a:r>
          </a:p>
        </p:txBody>
      </p:sp>
      <p:sp>
        <p:nvSpPr>
          <p:cNvPr id="2" name="Text Placeholder 1">
            <a:extLst>
              <a:ext uri="{FF2B5EF4-FFF2-40B4-BE49-F238E27FC236}">
                <a16:creationId xmlns:a16="http://schemas.microsoft.com/office/drawing/2014/main" id="{A2C8D322-A6F7-98F0-B7E1-E49CFCF0ED50}"/>
              </a:ext>
            </a:extLst>
          </p:cNvPr>
          <p:cNvSpPr>
            <a:spLocks noGrp="1"/>
          </p:cNvSpPr>
          <p:nvPr>
            <p:ph idx="1"/>
          </p:nvPr>
        </p:nvSpPr>
        <p:spPr/>
        <p:txBody>
          <a:bodyPr>
            <a:normAutofit/>
          </a:bodyPr>
          <a:lstStyle/>
          <a:p>
            <a:r>
              <a:rPr lang="en-US"/>
              <a:t>New Spec Version 2025-11-25 (one year anniversary)</a:t>
            </a:r>
          </a:p>
          <a:p>
            <a:pPr lvl="1"/>
            <a:r>
              <a:rPr lang="en-US"/>
              <a:t>Enhance authorization server discovery with support for </a:t>
            </a:r>
            <a:r>
              <a:rPr lang="en-US" b="1">
                <a:solidFill>
                  <a:schemeClr val="accent6"/>
                </a:solidFill>
                <a:hlinkClick r:id="rId2">
                  <a:extLst>
                    <a:ext uri="{A12FA001-AC4F-418D-AE19-62706E023703}">
                      <ahyp:hlinkClr xmlns:ahyp="http://schemas.microsoft.com/office/drawing/2018/hyperlinkcolor" val="tx"/>
                    </a:ext>
                  </a:extLst>
                </a:hlinkClick>
              </a:rPr>
              <a:t>OpenID Connect Discovery 1.0</a:t>
            </a:r>
            <a:r>
              <a:rPr lang="en-US"/>
              <a:t>. (PR </a:t>
            </a:r>
            <a:r>
              <a:rPr lang="en-US" b="1">
                <a:solidFill>
                  <a:schemeClr val="accent6"/>
                </a:solidFill>
                <a:hlinkClick r:id="rId3">
                  <a:extLst>
                    <a:ext uri="{A12FA001-AC4F-418D-AE19-62706E023703}">
                      <ahyp:hlinkClr xmlns:ahyp="http://schemas.microsoft.com/office/drawing/2018/hyperlinkcolor" val="tx"/>
                    </a:ext>
                  </a:extLst>
                </a:hlinkClick>
              </a:rPr>
              <a:t>#797</a:t>
            </a:r>
            <a:r>
              <a:rPr lang="en-US"/>
              <a:t>)</a:t>
            </a:r>
          </a:p>
          <a:p>
            <a:pPr lvl="1"/>
            <a:r>
              <a:rPr lang="en-US"/>
              <a:t>Allow servers to expose icons as additional metadata for tools, resources, resource templates, and prompts (</a:t>
            </a:r>
            <a:r>
              <a:rPr lang="en-US" b="1">
                <a:solidFill>
                  <a:schemeClr val="accent6"/>
                </a:solidFill>
                <a:hlinkClick r:id="rId4">
                  <a:extLst>
                    <a:ext uri="{A12FA001-AC4F-418D-AE19-62706E023703}">
                      <ahyp:hlinkClr xmlns:ahyp="http://schemas.microsoft.com/office/drawing/2018/hyperlinkcolor" val="tx"/>
                    </a:ext>
                  </a:extLst>
                </a:hlinkClick>
              </a:rPr>
              <a:t>SEP-973</a:t>
            </a:r>
            <a:r>
              <a:rPr lang="en-US"/>
              <a:t>).</a:t>
            </a:r>
          </a:p>
          <a:p>
            <a:pPr lvl="1"/>
            <a:r>
              <a:rPr lang="en-US"/>
              <a:t>Enhance authorization flows with incremental scope consent via WWW-Authenticate (</a:t>
            </a:r>
            <a:r>
              <a:rPr lang="en-US" b="1">
                <a:solidFill>
                  <a:schemeClr val="accent6"/>
                </a:solidFill>
                <a:hlinkClick r:id="rId5">
                  <a:extLst>
                    <a:ext uri="{A12FA001-AC4F-418D-AE19-62706E023703}">
                      <ahyp:hlinkClr xmlns:ahyp="http://schemas.microsoft.com/office/drawing/2018/hyperlinkcolor" val="tx"/>
                    </a:ext>
                  </a:extLst>
                </a:hlinkClick>
              </a:rPr>
              <a:t>SEP-835</a:t>
            </a:r>
            <a:r>
              <a:rPr lang="en-US"/>
              <a:t>)</a:t>
            </a:r>
          </a:p>
          <a:p>
            <a:pPr lvl="1"/>
            <a:r>
              <a:rPr lang="en-US"/>
              <a:t>Provide guidance on tool names (</a:t>
            </a:r>
            <a:r>
              <a:rPr lang="en-US" b="1">
                <a:solidFill>
                  <a:schemeClr val="accent6"/>
                </a:solidFill>
                <a:hlinkClick r:id="rId6">
                  <a:extLst>
                    <a:ext uri="{A12FA001-AC4F-418D-AE19-62706E023703}">
                      <ahyp:hlinkClr xmlns:ahyp="http://schemas.microsoft.com/office/drawing/2018/hyperlinkcolor" val="tx"/>
                    </a:ext>
                  </a:extLst>
                </a:hlinkClick>
              </a:rPr>
              <a:t>SEP-986</a:t>
            </a:r>
            <a:r>
              <a:rPr lang="en-US"/>
              <a:t>)</a:t>
            </a:r>
          </a:p>
          <a:p>
            <a:r>
              <a:rPr lang="en-US"/>
              <a:t>Many SEPs under consideration for the next version</a:t>
            </a:r>
          </a:p>
          <a:p>
            <a:pPr lvl="1"/>
            <a:r>
              <a:rPr lang="en-US"/>
              <a:t>Tasks</a:t>
            </a:r>
          </a:p>
          <a:p>
            <a:pPr lvl="1"/>
            <a:r>
              <a:rPr lang="en-US"/>
              <a:t>Better support for stateless servers</a:t>
            </a:r>
          </a:p>
          <a:p>
            <a:pPr lvl="1"/>
            <a:r>
              <a:rPr lang="en-US"/>
              <a:t>Improvements for server discovery</a:t>
            </a:r>
          </a:p>
          <a:p>
            <a:r>
              <a:rPr lang="en-US"/>
              <a:t>Open Process: GitHub and Discord</a:t>
            </a:r>
          </a:p>
          <a:p>
            <a:pPr lvl="1"/>
            <a:endParaRPr lang="en-US"/>
          </a:p>
        </p:txBody>
      </p:sp>
    </p:spTree>
    <p:extLst>
      <p:ext uri="{BB962C8B-B14F-4D97-AF65-F5344CB8AC3E}">
        <p14:creationId xmlns:p14="http://schemas.microsoft.com/office/powerpoint/2010/main" val="101757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18005-F551-F27A-6931-CA6E1980842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6BBBED-6AE0-E031-131D-1FBA2C2ED7D4}"/>
              </a:ext>
            </a:extLst>
          </p:cNvPr>
          <p:cNvSpPr>
            <a:spLocks noGrp="1"/>
          </p:cNvSpPr>
          <p:nvPr>
            <p:ph type="title" idx="4294967295"/>
          </p:nvPr>
        </p:nvSpPr>
        <p:spPr>
          <a:xfrm>
            <a:off x="1054100" y="1100138"/>
            <a:ext cx="5665788" cy="3067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4800" b="0" i="0" u="none" strike="noStrike" kern="0" cap="none" spc="-56" normalizeH="0" baseline="0" noProof="0">
                <a:ln>
                  <a:noFill/>
                </a:ln>
                <a:solidFill>
                  <a:schemeClr val="accent4"/>
                </a:solidFill>
                <a:effectLst/>
                <a:uLnTx/>
                <a:uFillTx/>
                <a:latin typeface="Poppins"/>
                <a:ea typeface="Poppins" pitchFamily="2" charset="77"/>
                <a:cs typeface="Poppins"/>
              </a:rPr>
              <a:t>Demo:</a:t>
            </a:r>
            <a:endParaRPr kumimoji="0" lang="en-US" sz="2800" b="0" i="0" u="none" strike="noStrike" kern="0" cap="none" spc="-56" normalizeH="0" baseline="0" noProof="0">
              <a:ln>
                <a:noFill/>
              </a:ln>
              <a:solidFill>
                <a:schemeClr val="accent4"/>
              </a:solidFill>
              <a:effectLst/>
              <a:uLnTx/>
              <a:uFillTx/>
              <a:latin typeface="Poppins" pitchFamily="2" charset="77"/>
              <a:ea typeface="Poppins" pitchFamily="2" charset="77"/>
              <a:cs typeface="Poppins" pitchFamily="2" charset="77"/>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r>
              <a:rPr kumimoji="0" lang="en-US" sz="4800" b="0" i="0" u="none" strike="noStrike" kern="0" cap="none" spc="-56" normalizeH="0" baseline="0" noProof="0">
                <a:ln>
                  <a:noFill/>
                </a:ln>
                <a:solidFill>
                  <a:schemeClr val="accent4"/>
                </a:solidFill>
                <a:effectLst/>
                <a:uLnTx/>
                <a:uFillTx/>
                <a:latin typeface="Poppins"/>
                <a:ea typeface="Poppins" pitchFamily="2" charset="77"/>
                <a:cs typeface="Poppins"/>
              </a:rPr>
              <a:t>Enterprise Governance of MCPs in Visual Studio</a:t>
            </a:r>
            <a:endParaRPr kumimoji="0" lang="en-US" sz="2800" b="0" i="0" u="none" strike="noStrike" kern="0" cap="none" spc="-56" normalizeH="0" baseline="0" noProof="0">
              <a:ln>
                <a:noFill/>
              </a:ln>
              <a:solidFill>
                <a:schemeClr val="accent4"/>
              </a:solidFill>
              <a:effectLst/>
              <a:uLnTx/>
              <a:uFillTx/>
              <a:latin typeface="Poppins" pitchFamily="2" charset="77"/>
              <a:ea typeface="Poppins" pitchFamily="2" charset="77"/>
              <a:cs typeface="Poppins" pitchFamily="2" charset="77"/>
            </a:endParaRPr>
          </a:p>
          <a:p>
            <a:pPr marL="0" marR="0" lvl="0" indent="0" algn="l" defTabSz="914400" rtl="0" eaLnBrk="1" fontAlgn="auto" latinLnBrk="0" hangingPunct="1">
              <a:lnSpc>
                <a:spcPct val="150000"/>
              </a:lnSpc>
              <a:spcBef>
                <a:spcPct val="20000"/>
              </a:spcBef>
              <a:spcAft>
                <a:spcPts val="0"/>
              </a:spcAft>
              <a:buClrTx/>
              <a:buSzTx/>
              <a:buFont typeface="Arial" pitchFamily="34" charset="0"/>
              <a:buNone/>
              <a:tabLst/>
              <a:defRPr/>
            </a:pPr>
            <a:endParaRPr kumimoji="0" lang="en-US" sz="4800" b="0" i="0" u="none" strike="noStrike" kern="0" cap="none" spc="-56" normalizeH="0" baseline="0" noProof="0">
              <a:ln>
                <a:noFill/>
              </a:ln>
              <a:solidFill>
                <a:schemeClr val="accent4"/>
              </a:solidFill>
              <a:effectLst/>
              <a:uLnTx/>
              <a:uFillTx/>
              <a:latin typeface="Poppins" pitchFamily="2" charset="77"/>
              <a:ea typeface="Poppins" pitchFamily="2" charset="77"/>
              <a:cs typeface="Poppins" pitchFamily="2" charset="77"/>
            </a:endParaRPr>
          </a:p>
        </p:txBody>
      </p:sp>
    </p:spTree>
    <p:extLst>
      <p:ext uri="{BB962C8B-B14F-4D97-AF65-F5344CB8AC3E}">
        <p14:creationId xmlns:p14="http://schemas.microsoft.com/office/powerpoint/2010/main" val="339384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D21FE4-CF7A-B072-8D49-F7FFFD8CE154}"/>
              </a:ext>
            </a:extLst>
          </p:cNvPr>
          <p:cNvSpPr>
            <a:spLocks noGrp="1"/>
          </p:cNvSpPr>
          <p:nvPr>
            <p:ph type="title" idx="4294967295"/>
          </p:nvPr>
        </p:nvSpPr>
        <p:spPr>
          <a:xfrm>
            <a:off x="6330950" y="4306888"/>
            <a:ext cx="11674475" cy="51022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000" b="0" i="0" u="none" strike="noStrike" kern="0" cap="none" spc="-120" normalizeH="0" baseline="0" noProof="0">
                <a:ln>
                  <a:noFill/>
                </a:ln>
                <a:solidFill>
                  <a:schemeClr val="bg1"/>
                </a:solidFill>
                <a:effectLst/>
                <a:uLnTx/>
                <a:uFillTx/>
                <a:latin typeface="Poppins" pitchFamily="2" charset="77"/>
                <a:ea typeface="Poppins" pitchFamily="2" charset="77"/>
                <a:cs typeface="Poppins" pitchFamily="2" charset="77"/>
              </a:rPr>
              <a:t>Questions ??</a:t>
            </a:r>
          </a:p>
        </p:txBody>
      </p:sp>
    </p:spTree>
    <p:extLst>
      <p:ext uri="{BB962C8B-B14F-4D97-AF65-F5344CB8AC3E}">
        <p14:creationId xmlns:p14="http://schemas.microsoft.com/office/powerpoint/2010/main" val="10658732"/>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dotnet">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704</Words>
  <Application>Microsoft Office PowerPoint</Application>
  <PresentationFormat>Custom</PresentationFormat>
  <Paragraphs>64</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Poppins</vt:lpstr>
      <vt:lpstr>Segoe Sans Text</vt:lpstr>
      <vt:lpstr>Segoe UI Variable Display Semibold</vt:lpstr>
      <vt:lpstr>1_Office Theme</vt:lpstr>
      <vt:lpstr>Model Context Protocol for  .NET developers</vt:lpstr>
      <vt:lpstr>What is Model Context Protocol (MCP)</vt:lpstr>
      <vt:lpstr>Key Principles</vt:lpstr>
      <vt:lpstr>Model Context Protocol (MCP)</vt:lpstr>
      <vt:lpstr>What about C# ?</vt:lpstr>
      <vt:lpstr>Demo: Building an MCP with C# in Visual Studio 2026  Using MCP servers in Visual Studio 2026 </vt:lpstr>
      <vt:lpstr>MCP Roadmap</vt:lpstr>
      <vt:lpstr>Demo: Enterprise Governance of MCPs in Visual Studio </vt:lpstr>
      <vt:lpstr>Questions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2026-01-07T18:14:38Z</dcterms:created>
  <dcterms:modified xsi:type="dcterms:W3CDTF">2026-01-07T18:15:30Z</dcterms:modified>
</cp:coreProperties>
</file>